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15" autoAdjust="0"/>
  </p:normalViewPr>
  <p:slideViewPr>
    <p:cSldViewPr snapToGrid="0" snapToObjects="1">
      <p:cViewPr>
        <p:scale>
          <a:sx n="95" d="100"/>
          <a:sy n="95" d="100"/>
        </p:scale>
        <p:origin x="-2192"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F8767-D313-7E4C-B482-0EAA475209BD}" type="datetimeFigureOut">
              <a:rPr lang="en-US" smtClean="0"/>
              <a:t>10/11/15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67F50-4828-C546-9298-10A5CCFEF9D6}" type="slidenum">
              <a:rPr lang="en-US" smtClean="0"/>
              <a:t>‹#›</a:t>
            </a:fld>
            <a:endParaRPr lang="en-US"/>
          </a:p>
        </p:txBody>
      </p:sp>
    </p:spTree>
    <p:extLst>
      <p:ext uri="{BB962C8B-B14F-4D97-AF65-F5344CB8AC3E}">
        <p14:creationId xmlns:p14="http://schemas.microsoft.com/office/powerpoint/2010/main" val="857072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2 Timothy 3:14-17 But continue thou in the things which thou hast learned and hast been assured of, knowing of whom thou hast learned them;</a:t>
            </a:r>
            <a:r>
              <a:rPr lang="en-US" sz="1200" baseline="0" dirty="0" smtClean="0"/>
              <a:t> </a:t>
            </a:r>
            <a:r>
              <a:rPr lang="en-US" sz="1200" dirty="0" smtClean="0"/>
              <a:t>And that from a child thou hast known the holy scriptures, which are able to make thee wise unto salvation through faith which is in Christ Jesus.</a:t>
            </a:r>
            <a:r>
              <a:rPr lang="en-US" sz="1200" baseline="0" dirty="0" smtClean="0"/>
              <a:t> </a:t>
            </a:r>
            <a:r>
              <a:rPr lang="en-US" sz="1200" dirty="0" smtClean="0"/>
              <a:t>All scripture is given by inspiration of God, and is profitable for doctrine, for reproof, for correction, for instruction in righteousness:</a:t>
            </a:r>
            <a:r>
              <a:rPr lang="en-US" sz="1200" baseline="0" dirty="0" smtClean="0"/>
              <a:t> </a:t>
            </a:r>
            <a:r>
              <a:rPr lang="en-US" sz="1200" dirty="0" smtClean="0"/>
              <a:t>That the man of God may be perfect, thoroughly furnished unto all good works.</a:t>
            </a:r>
          </a:p>
          <a:p>
            <a:endParaRPr lang="en-US" dirty="0" smtClean="0"/>
          </a:p>
          <a:p>
            <a:r>
              <a:rPr lang="en-US" dirty="0" smtClean="0"/>
              <a:t>These words are just as true today </a:t>
            </a:r>
            <a:r>
              <a:rPr lang="en-US" baseline="0" dirty="0" smtClean="0"/>
              <a:t>as </a:t>
            </a:r>
            <a:r>
              <a:rPr lang="en-US" baseline="0" dirty="0" smtClean="0"/>
              <a:t>they were when the apostle Paul </a:t>
            </a:r>
            <a:r>
              <a:rPr lang="en-US" baseline="0" dirty="0" smtClean="0"/>
              <a:t>told them to </a:t>
            </a:r>
            <a:r>
              <a:rPr lang="en-US" baseline="0" dirty="0" smtClean="0"/>
              <a:t>Timothy. Never cease to be amazed at the Word of God that you can hold in your hands. </a:t>
            </a:r>
            <a:r>
              <a:rPr lang="en-US" baseline="0" dirty="0" smtClean="0"/>
              <a:t>Do not lose faith it it! You </a:t>
            </a:r>
            <a:r>
              <a:rPr lang="en-US" baseline="0" dirty="0" smtClean="0"/>
              <a:t>can be assured that you indeed have the Word of God which contains the plan of </a:t>
            </a:r>
            <a:r>
              <a:rPr lang="en-US" baseline="0" dirty="0" smtClean="0"/>
              <a:t>salvation. You have the text that tells you how </a:t>
            </a:r>
            <a:r>
              <a:rPr lang="en-US" baseline="0" dirty="0" smtClean="0"/>
              <a:t>to get from earth to heaven. </a:t>
            </a:r>
            <a:endParaRPr lang="en-US" baseline="0" dirty="0" smtClean="0"/>
          </a:p>
          <a:p>
            <a:endParaRPr lang="en-US" baseline="0" dirty="0" smtClean="0"/>
          </a:p>
          <a:p>
            <a:r>
              <a:rPr lang="en-US" baseline="0" dirty="0" smtClean="0"/>
              <a:t>The world however constantly attacks the Word of God. It is true that we do not have any of the original autographs. All we have are copies of copies of copies. Because of this the world has tried to convince us that there is no way we can know that we have the original Word of God. Both the Book of Mormon and the Quran state that they </a:t>
            </a:r>
            <a:r>
              <a:rPr lang="en-US" baseline="0" dirty="0" smtClean="0"/>
              <a:t>provide </a:t>
            </a:r>
            <a:r>
              <a:rPr lang="en-US" baseline="0" dirty="0" smtClean="0"/>
              <a:t>corrections or restoration of scriptures that have been lost from the original Word. When something is so high and perfect you can attack it all you want but you are still beneath it.</a:t>
            </a:r>
          </a:p>
          <a:p>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a:t>
            </a:fld>
            <a:endParaRPr lang="en-US"/>
          </a:p>
        </p:txBody>
      </p:sp>
    </p:spTree>
    <p:extLst>
      <p:ext uri="{BB962C8B-B14F-4D97-AF65-F5344CB8AC3E}">
        <p14:creationId xmlns:p14="http://schemas.microsoft.com/office/powerpoint/2010/main" val="26735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place is the books</a:t>
            </a:r>
            <a:r>
              <a:rPr lang="en-US" baseline="0" dirty="0" smtClean="0"/>
              <a:t> where there are blank columns. </a:t>
            </a:r>
            <a:r>
              <a:rPr lang="en-US" baseline="0" dirty="0" err="1" smtClean="0"/>
              <a:t>Markan</a:t>
            </a:r>
            <a:r>
              <a:rPr lang="en-US" baseline="0" dirty="0" smtClean="0"/>
              <a:t> words.</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10</a:t>
            </a:fld>
            <a:endParaRPr lang="en-US"/>
          </a:p>
        </p:txBody>
      </p:sp>
    </p:spTree>
    <p:extLst>
      <p:ext uri="{BB962C8B-B14F-4D97-AF65-F5344CB8AC3E}">
        <p14:creationId xmlns:p14="http://schemas.microsoft.com/office/powerpoint/2010/main" val="131168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12 verses contain no teaching of significance that is not taught elsewhere</a:t>
            </a:r>
            <a:r>
              <a:rPr lang="en-US" baseline="0" dirty="0" smtClean="0"/>
              <a:t> in the Bible. Mark 16:16 --</a:t>
            </a:r>
            <a:r>
              <a:rPr lang="en-US" baseline="0" dirty="0" smtClean="0">
                <a:sym typeface="Wingdings"/>
              </a:rPr>
              <a:t> 1 Peter 3:21</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11</a:t>
            </a:fld>
            <a:endParaRPr lang="en-US"/>
          </a:p>
        </p:txBody>
      </p:sp>
    </p:spTree>
    <p:extLst>
      <p:ext uri="{BB962C8B-B14F-4D97-AF65-F5344CB8AC3E}">
        <p14:creationId xmlns:p14="http://schemas.microsoft.com/office/powerpoint/2010/main" val="236760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Comma-short clause, Not found in any Greek manuscript before the 16</a:t>
            </a:r>
            <a:r>
              <a:rPr lang="en-US" baseline="30000" dirty="0" smtClean="0"/>
              <a:t>th</a:t>
            </a:r>
            <a:r>
              <a:rPr lang="en-US" dirty="0" smtClean="0"/>
              <a:t> century.  </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12</a:t>
            </a:fld>
            <a:endParaRPr lang="en-US"/>
          </a:p>
        </p:txBody>
      </p:sp>
    </p:spTree>
    <p:extLst>
      <p:ext uri="{BB962C8B-B14F-4D97-AF65-F5344CB8AC3E}">
        <p14:creationId xmlns:p14="http://schemas.microsoft.com/office/powerpoint/2010/main" val="284419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 lee presented a Greek manuscript that contained it. Housed in Trinity college in Dublin,</a:t>
            </a:r>
            <a:r>
              <a:rPr lang="en-US" baseline="0" dirty="0" smtClean="0"/>
              <a:t> Ireland. Added it to his 3</a:t>
            </a:r>
            <a:r>
              <a:rPr lang="en-US" baseline="30000" dirty="0" smtClean="0"/>
              <a:t>rd</a:t>
            </a:r>
            <a:r>
              <a:rPr lang="en-US" baseline="0" dirty="0" smtClean="0"/>
              <a:t> edition but with a footnote that it most likely had been fabricated to embarrass him.</a:t>
            </a:r>
          </a:p>
          <a:p>
            <a:r>
              <a:rPr lang="en-US" dirty="0" smtClean="0"/>
              <a:t>Why hadn’t the</a:t>
            </a:r>
            <a:r>
              <a:rPr lang="en-US" baseline="0" dirty="0" smtClean="0"/>
              <a:t> church fathers used it in their arguments? Because they didn’t have it and if it wasn’t written by the 4</a:t>
            </a:r>
            <a:r>
              <a:rPr lang="en-US" baseline="30000" dirty="0" smtClean="0"/>
              <a:t>th</a:t>
            </a:r>
            <a:r>
              <a:rPr lang="en-US" baseline="0" dirty="0" smtClean="0"/>
              <a:t> century it wasn’t written by John. </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13</a:t>
            </a:fld>
            <a:endParaRPr lang="en-US"/>
          </a:p>
        </p:txBody>
      </p:sp>
    </p:spTree>
    <p:extLst>
      <p:ext uri="{BB962C8B-B14F-4D97-AF65-F5344CB8AC3E}">
        <p14:creationId xmlns:p14="http://schemas.microsoft.com/office/powerpoint/2010/main" val="378850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14</a:t>
            </a:fld>
            <a:endParaRPr lang="en-US"/>
          </a:p>
        </p:txBody>
      </p:sp>
    </p:spTree>
    <p:extLst>
      <p:ext uri="{BB962C8B-B14F-4D97-AF65-F5344CB8AC3E}">
        <p14:creationId xmlns:p14="http://schemas.microsoft.com/office/powerpoint/2010/main" val="105593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Triune God is scriptural</a:t>
            </a:r>
            <a:r>
              <a:rPr lang="en-US" baseline="0" dirty="0" smtClean="0"/>
              <a:t> and we do not need to use made up passages to prove it. So we’ve discussed two passages: The textual criticism demonstrates that one passage should be there and the other shouldn’t. This is not meant to test your faith. It is meant to increase your faith. Rick has already read this excerpt from JW. </a:t>
            </a:r>
            <a:r>
              <a:rPr lang="en-US" baseline="0" dirty="0" err="1" smtClean="0"/>
              <a:t>McGarvey’s</a:t>
            </a:r>
            <a:r>
              <a:rPr lang="en-US" baseline="0" dirty="0" smtClean="0"/>
              <a:t> book on the Evidences of Christianity but I feel it is so good I want to end with it.</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15</a:t>
            </a:fld>
            <a:endParaRPr lang="en-US"/>
          </a:p>
        </p:txBody>
      </p:sp>
    </p:spTree>
    <p:extLst>
      <p:ext uri="{BB962C8B-B14F-4D97-AF65-F5344CB8AC3E}">
        <p14:creationId xmlns:p14="http://schemas.microsoft.com/office/powerpoint/2010/main" val="305403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67F50-4828-C546-9298-10A5CCFEF9D6}" type="slidenum">
              <a:rPr lang="en-US" smtClean="0"/>
              <a:t>16</a:t>
            </a:fld>
            <a:endParaRPr lang="en-US"/>
          </a:p>
        </p:txBody>
      </p:sp>
    </p:spTree>
    <p:extLst>
      <p:ext uri="{BB962C8B-B14F-4D97-AF65-F5344CB8AC3E}">
        <p14:creationId xmlns:p14="http://schemas.microsoft.com/office/powerpoint/2010/main" val="415600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Cherish the word of God. Examine the Word</a:t>
            </a:r>
            <a:r>
              <a:rPr lang="en-US" baseline="0" dirty="0" smtClean="0"/>
              <a:t> of God. Live in the Word of God. Obey the Word of God as we stand and sing.</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17</a:t>
            </a:fld>
            <a:endParaRPr lang="en-US"/>
          </a:p>
        </p:txBody>
      </p:sp>
    </p:spTree>
    <p:extLst>
      <p:ext uri="{BB962C8B-B14F-4D97-AF65-F5344CB8AC3E}">
        <p14:creationId xmlns:p14="http://schemas.microsoft.com/office/powerpoint/2010/main" val="86293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don’t have the original writings</a:t>
            </a:r>
            <a:r>
              <a:rPr lang="en-US" baseline="0" dirty="0" smtClean="0"/>
              <a:t> how do we know that we have the true Word of God</a:t>
            </a:r>
            <a:r>
              <a:rPr lang="en-US" baseline="0" dirty="0" smtClean="0"/>
              <a:t>? We know because the copies have been examined for 2000 years through the process of textual criticism. </a:t>
            </a:r>
            <a:r>
              <a:rPr lang="en-US" dirty="0" smtClean="0"/>
              <a:t>All ancient</a:t>
            </a:r>
            <a:r>
              <a:rPr lang="en-US" baseline="0" dirty="0" smtClean="0"/>
              <a:t> writings go through a process of textual criticism. Not just the new testament.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2</a:t>
            </a:fld>
            <a:endParaRPr lang="en-US"/>
          </a:p>
        </p:txBody>
      </p:sp>
    </p:spTree>
    <p:extLst>
      <p:ext uri="{BB962C8B-B14F-4D97-AF65-F5344CB8AC3E}">
        <p14:creationId xmlns:p14="http://schemas.microsoft.com/office/powerpoint/2010/main" val="320860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their textual variants? </a:t>
            </a:r>
            <a:r>
              <a:rPr lang="en-US" dirty="0" smtClean="0"/>
              <a:t>Scribes</a:t>
            </a:r>
            <a:r>
              <a:rPr lang="en-US" dirty="0" smtClean="0"/>
              <a:t>,</a:t>
            </a:r>
            <a:r>
              <a:rPr lang="en-US" baseline="0" dirty="0" smtClean="0"/>
              <a:t> skipped a line, skipped a letter, from memory replaced a word</a:t>
            </a:r>
            <a:r>
              <a:rPr lang="en-US" baseline="0" dirty="0" smtClean="0"/>
              <a:t>. </a:t>
            </a:r>
            <a:r>
              <a:rPr lang="en-US" dirty="0" smtClean="0"/>
              <a:t>Do</a:t>
            </a:r>
            <a:r>
              <a:rPr lang="en-US" baseline="0" dirty="0" smtClean="0"/>
              <a:t> I have any textual variants in my copy I gave to Kathy? No. because I printed it.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3</a:t>
            </a:fld>
            <a:endParaRPr lang="en-US"/>
          </a:p>
        </p:txBody>
      </p:sp>
    </p:spTree>
    <p:extLst>
      <p:ext uri="{BB962C8B-B14F-4D97-AF65-F5344CB8AC3E}">
        <p14:creationId xmlns:p14="http://schemas.microsoft.com/office/powerpoint/2010/main" val="320860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Textual Criticism is for all ancient</a:t>
            </a:r>
            <a:r>
              <a:rPr lang="en-US" baseline="0" dirty="0" smtClean="0"/>
              <a:t> writings! </a:t>
            </a:r>
            <a:r>
              <a:rPr lang="en-US" dirty="0" smtClean="0"/>
              <a:t>Accuracy</a:t>
            </a:r>
            <a:r>
              <a:rPr lang="en-US" baseline="0" dirty="0" smtClean="0"/>
              <a:t> is not calculated unless you have a lot of copies.</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4</a:t>
            </a:fld>
            <a:endParaRPr lang="en-US"/>
          </a:p>
        </p:txBody>
      </p:sp>
    </p:spTree>
    <p:extLst>
      <p:ext uri="{BB962C8B-B14F-4D97-AF65-F5344CB8AC3E}">
        <p14:creationId xmlns:p14="http://schemas.microsoft.com/office/powerpoint/2010/main" val="34675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Accuracy</a:t>
            </a:r>
            <a:r>
              <a:rPr lang="en-US" baseline="0" dirty="0" smtClean="0"/>
              <a:t> is not calculated unless you have a lot of copies.</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5</a:t>
            </a:fld>
            <a:endParaRPr lang="en-US"/>
          </a:p>
        </p:txBody>
      </p:sp>
    </p:spTree>
    <p:extLst>
      <p:ext uri="{BB962C8B-B14F-4D97-AF65-F5344CB8AC3E}">
        <p14:creationId xmlns:p14="http://schemas.microsoft.com/office/powerpoint/2010/main" val="346758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Uncials, no spaces between </a:t>
            </a:r>
            <a:r>
              <a:rPr lang="en-US" dirty="0" smtClean="0"/>
              <a:t>words or chapters or books </a:t>
            </a:r>
            <a:r>
              <a:rPr lang="en-US" dirty="0" smtClean="0"/>
              <a:t>and all capital letters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Sinaiticus</a:t>
            </a:r>
            <a:r>
              <a:rPr lang="en-US" baseline="0" dirty="0" smtClean="0"/>
              <a:t> – fairly complete (British Library)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Vaticanus</a:t>
            </a:r>
            <a:r>
              <a:rPr lang="en-US" baseline="0" dirty="0" smtClean="0"/>
              <a:t> – missing last four books and some of Hebrews (Vatican Library)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Alexandrinus</a:t>
            </a:r>
            <a:r>
              <a:rPr lang="en-US" baseline="0" dirty="0" smtClean="0"/>
              <a:t> – Matt 25, </a:t>
            </a:r>
            <a:r>
              <a:rPr lang="en-US" baseline="0" dirty="0" smtClean="0"/>
              <a:t>John 2 </a:t>
            </a:r>
            <a:r>
              <a:rPr lang="en-US" baseline="0" dirty="0" smtClean="0"/>
              <a:t>and 1 Corinthians 3  (British Library)</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6</a:t>
            </a:fld>
            <a:endParaRPr lang="en-US"/>
          </a:p>
        </p:txBody>
      </p:sp>
    </p:spTree>
    <p:extLst>
      <p:ext uri="{BB962C8B-B14F-4D97-AF65-F5344CB8AC3E}">
        <p14:creationId xmlns:p14="http://schemas.microsoft.com/office/powerpoint/2010/main" val="346758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67F50-4828-C546-9298-10A5CCFEF9D6}" type="slidenum">
              <a:rPr lang="en-US" smtClean="0"/>
              <a:t>7</a:t>
            </a:fld>
            <a:endParaRPr lang="en-US"/>
          </a:p>
        </p:txBody>
      </p:sp>
    </p:spTree>
    <p:extLst>
      <p:ext uri="{BB962C8B-B14F-4D97-AF65-F5344CB8AC3E}">
        <p14:creationId xmlns:p14="http://schemas.microsoft.com/office/powerpoint/2010/main" val="200798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Reject 4 and 3 as spurious</a:t>
            </a:r>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8</a:t>
            </a:fld>
            <a:endParaRPr lang="en-US"/>
          </a:p>
        </p:txBody>
      </p:sp>
    </p:spTree>
    <p:extLst>
      <p:ext uri="{BB962C8B-B14F-4D97-AF65-F5344CB8AC3E}">
        <p14:creationId xmlns:p14="http://schemas.microsoft.com/office/powerpoint/2010/main" val="199493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Not present in the Codex </a:t>
            </a:r>
            <a:r>
              <a:rPr lang="en-US" dirty="0" err="1" smtClean="0"/>
              <a:t>Sinaiticus</a:t>
            </a:r>
            <a:r>
              <a:rPr lang="en-US" dirty="0" smtClean="0"/>
              <a:t> and Codex</a:t>
            </a:r>
            <a:r>
              <a:rPr lang="en-US" baseline="0" dirty="0" smtClean="0"/>
              <a:t> </a:t>
            </a:r>
            <a:r>
              <a:rPr lang="en-US" baseline="0" dirty="0" err="1" smtClean="0"/>
              <a:t>Vaticanus</a:t>
            </a:r>
            <a:r>
              <a:rPr lang="en-US" baseline="0" dirty="0" smtClean="0"/>
              <a:t>. It is present in 99% of all Greek manuscripts available to us including the </a:t>
            </a:r>
            <a:r>
              <a:rPr lang="en-US" baseline="0" dirty="0" err="1" smtClean="0"/>
              <a:t>Alexandrinus</a:t>
            </a:r>
            <a:r>
              <a:rPr lang="en-US" baseline="0" dirty="0" smtClean="0"/>
              <a:t>. </a:t>
            </a:r>
          </a:p>
          <a:p>
            <a:r>
              <a:rPr lang="en-US" baseline="0" dirty="0" smtClean="0"/>
              <a:t>Nestle-Aland Greek New Testament (N) and in the United Bible Society's third edition (U)</a:t>
            </a:r>
          </a:p>
          <a:p>
            <a:endParaRPr lang="en-US" dirty="0"/>
          </a:p>
        </p:txBody>
      </p:sp>
      <p:sp>
        <p:nvSpPr>
          <p:cNvPr id="4" name="Slide Number Placeholder 3"/>
          <p:cNvSpPr>
            <a:spLocks noGrp="1"/>
          </p:cNvSpPr>
          <p:nvPr>
            <p:ph type="sldNum" sz="quarter" idx="10"/>
          </p:nvPr>
        </p:nvSpPr>
        <p:spPr/>
        <p:txBody>
          <a:bodyPr/>
          <a:lstStyle/>
          <a:p>
            <a:fld id="{77F67F50-4828-C546-9298-10A5CCFEF9D6}" type="slidenum">
              <a:rPr lang="en-US" smtClean="0"/>
              <a:t>9</a:t>
            </a:fld>
            <a:endParaRPr lang="en-US"/>
          </a:p>
        </p:txBody>
      </p:sp>
    </p:spTree>
    <p:extLst>
      <p:ext uri="{BB962C8B-B14F-4D97-AF65-F5344CB8AC3E}">
        <p14:creationId xmlns:p14="http://schemas.microsoft.com/office/powerpoint/2010/main" val="147345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AF9D554-3C4F-7D4E-B537-36533EA280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669E18E-AD61-2A4A-A6FF-EE1A25DEB3F4}" type="datetimeFigureOut">
              <a:rPr lang="en-US" smtClean="0"/>
              <a:t>10/11/15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9E18E-AD61-2A4A-A6FF-EE1A25DEB3F4}" type="datetimeFigureOut">
              <a:rPr lang="en-US" smtClean="0"/>
              <a:t>10/11/15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AF9D554-3C4F-7D4E-B537-36533EA280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9D554-3C4F-7D4E-B537-36533EA280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9E18E-AD61-2A4A-A6FF-EE1A25DEB3F4}"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9D554-3C4F-7D4E-B537-36533EA280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669E18E-AD61-2A4A-A6FF-EE1A25DEB3F4}" type="datetimeFigureOut">
              <a:rPr lang="en-US" smtClean="0"/>
              <a:t>10/11/15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9D554-3C4F-7D4E-B537-36533EA28085}"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669E18E-AD61-2A4A-A6FF-EE1A25DEB3F4}"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9D554-3C4F-7D4E-B537-36533EA28085}"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669E18E-AD61-2A4A-A6FF-EE1A25DEB3F4}" type="datetimeFigureOut">
              <a:rPr lang="en-US" smtClean="0"/>
              <a:t>10/11/15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AF9D554-3C4F-7D4E-B537-36533EA280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gi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Textual Criticism</a:t>
            </a:r>
            <a:endParaRPr lang="en-US" sz="7200" dirty="0"/>
          </a:p>
        </p:txBody>
      </p:sp>
      <p:sp>
        <p:nvSpPr>
          <p:cNvPr id="3" name="Subtitle 2"/>
          <p:cNvSpPr>
            <a:spLocks noGrp="1"/>
          </p:cNvSpPr>
          <p:nvPr>
            <p:ph type="subTitle" idx="1"/>
          </p:nvPr>
        </p:nvSpPr>
        <p:spPr>
          <a:xfrm>
            <a:off x="1938421" y="5056632"/>
            <a:ext cx="6748379" cy="1174088"/>
          </a:xfrm>
        </p:spPr>
        <p:txBody>
          <a:bodyPr>
            <a:normAutofit/>
          </a:bodyPr>
          <a:lstStyle/>
          <a:p>
            <a:r>
              <a:rPr lang="en-US" sz="2800" dirty="0" smtClean="0"/>
              <a:t>An Examination of Two </a:t>
            </a:r>
            <a:r>
              <a:rPr lang="en-US" sz="2800" dirty="0"/>
              <a:t>P</a:t>
            </a:r>
            <a:r>
              <a:rPr lang="en-US" sz="2800" dirty="0" smtClean="0"/>
              <a:t>assages of Scripture</a:t>
            </a:r>
            <a:endParaRPr lang="en-US" sz="2800" dirty="0"/>
          </a:p>
        </p:txBody>
      </p:sp>
    </p:spTree>
    <p:extLst>
      <p:ext uri="{BB962C8B-B14F-4D97-AF65-F5344CB8AC3E}">
        <p14:creationId xmlns:p14="http://schemas.microsoft.com/office/powerpoint/2010/main" val="11349421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Sinaiticus</a:t>
            </a:r>
            <a:r>
              <a:rPr lang="en-US" dirty="0" smtClean="0"/>
              <a:t> &amp; </a:t>
            </a:r>
            <a:r>
              <a:rPr lang="en-US" dirty="0" err="1" smtClean="0"/>
              <a:t>Vaticanus</a:t>
            </a:r>
            <a:endParaRPr lang="en-US" dirty="0"/>
          </a:p>
        </p:txBody>
      </p:sp>
      <p:pic>
        <p:nvPicPr>
          <p:cNvPr id="3" name="Picture 2" descr="codex_sinaticus_ m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9" y="1900321"/>
            <a:ext cx="3810000" cy="4140200"/>
          </a:xfrm>
          <a:prstGeom prst="rect">
            <a:avLst/>
          </a:prstGeom>
        </p:spPr>
      </p:pic>
      <p:pic>
        <p:nvPicPr>
          <p:cNvPr id="4" name="Picture 3" descr="image00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918" y="1801395"/>
            <a:ext cx="3898900" cy="4445000"/>
          </a:xfrm>
          <a:prstGeom prst="rect">
            <a:avLst/>
          </a:prstGeom>
        </p:spPr>
      </p:pic>
    </p:spTree>
    <p:extLst>
      <p:ext uri="{BB962C8B-B14F-4D97-AF65-F5344CB8AC3E}">
        <p14:creationId xmlns:p14="http://schemas.microsoft.com/office/powerpoint/2010/main" val="36671143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48" y="182396"/>
            <a:ext cx="8849894" cy="868362"/>
          </a:xfrm>
        </p:spPr>
        <p:txBody>
          <a:bodyPr/>
          <a:lstStyle/>
          <a:p>
            <a:r>
              <a:rPr lang="en-US" dirty="0" smtClean="0"/>
              <a:t>Irrelevance due to Other References</a:t>
            </a:r>
            <a:endParaRPr lang="en-US" dirty="0"/>
          </a:p>
        </p:txBody>
      </p:sp>
      <p:sp>
        <p:nvSpPr>
          <p:cNvPr id="3" name="Rectangle 2"/>
          <p:cNvSpPr/>
          <p:nvPr/>
        </p:nvSpPr>
        <p:spPr>
          <a:xfrm>
            <a:off x="254000" y="1316221"/>
            <a:ext cx="8702842" cy="5262980"/>
          </a:xfrm>
          <a:prstGeom prst="rect">
            <a:avLst/>
          </a:prstGeom>
        </p:spPr>
        <p:txBody>
          <a:bodyPr wrap="square">
            <a:spAutoFit/>
          </a:bodyPr>
          <a:lstStyle/>
          <a:p>
            <a:r>
              <a:rPr lang="en-US" sz="2800" dirty="0" smtClean="0"/>
              <a:t>Appearance to Mary </a:t>
            </a:r>
          </a:p>
          <a:p>
            <a:r>
              <a:rPr lang="en-US" sz="2800" dirty="0" smtClean="0"/>
              <a:t>(Luke 8:2; John 20:1-18), </a:t>
            </a:r>
          </a:p>
          <a:p>
            <a:r>
              <a:rPr lang="en-US" sz="2800" dirty="0" smtClean="0"/>
              <a:t>Appearance on the road to Emmaus </a:t>
            </a:r>
          </a:p>
          <a:p>
            <a:r>
              <a:rPr lang="en-US" sz="2800" dirty="0" smtClean="0"/>
              <a:t>(Luke 24:35), </a:t>
            </a:r>
          </a:p>
          <a:p>
            <a:r>
              <a:rPr lang="en-US" sz="2800" dirty="0" smtClean="0"/>
              <a:t>Appearance to the eleven apostles </a:t>
            </a:r>
          </a:p>
          <a:p>
            <a:r>
              <a:rPr lang="en-US" sz="2800" dirty="0" smtClean="0"/>
              <a:t>(Luke 24:36-43; John 20:19-23)</a:t>
            </a:r>
          </a:p>
          <a:p>
            <a:r>
              <a:rPr lang="en-US" sz="2800" dirty="0" smtClean="0"/>
              <a:t>The “Great Commission” </a:t>
            </a:r>
          </a:p>
          <a:p>
            <a:r>
              <a:rPr lang="en-US" sz="2800" dirty="0" smtClean="0"/>
              <a:t>(Matthew 28:18-20; Luke 24:46-48),</a:t>
            </a:r>
          </a:p>
          <a:p>
            <a:r>
              <a:rPr lang="en-US" sz="2800" dirty="0" smtClean="0"/>
              <a:t>The Ascension </a:t>
            </a:r>
          </a:p>
          <a:p>
            <a:r>
              <a:rPr lang="en-US" sz="2800" dirty="0" smtClean="0"/>
              <a:t>(Luke 24:51; Acts 1:9). </a:t>
            </a:r>
          </a:p>
          <a:p>
            <a:r>
              <a:rPr lang="en-US" sz="2800" dirty="0" smtClean="0"/>
              <a:t>The signs of the apostles: </a:t>
            </a:r>
          </a:p>
          <a:p>
            <a:r>
              <a:rPr lang="en-US" sz="2800" dirty="0" smtClean="0"/>
              <a:t>Matt. (28:20), Heb. (2:3-4), John </a:t>
            </a:r>
            <a:r>
              <a:rPr lang="en-US" sz="2800" dirty="0" err="1" smtClean="0"/>
              <a:t>ch.</a:t>
            </a:r>
            <a:r>
              <a:rPr lang="en-US" sz="2800" dirty="0" smtClean="0"/>
              <a:t> 14-16 Acts</a:t>
            </a:r>
            <a:endParaRPr lang="en-US" sz="2800" dirty="0"/>
          </a:p>
        </p:txBody>
      </p:sp>
    </p:spTree>
    <p:extLst>
      <p:ext uri="{BB962C8B-B14F-4D97-AF65-F5344CB8AC3E}">
        <p14:creationId xmlns:p14="http://schemas.microsoft.com/office/powerpoint/2010/main" val="19379045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 John </a:t>
            </a:r>
            <a:r>
              <a:rPr lang="en-US" sz="4800" dirty="0"/>
              <a:t>5:7-8</a:t>
            </a:r>
            <a:br>
              <a:rPr lang="en-US" sz="4800" dirty="0"/>
            </a:br>
            <a:endParaRPr lang="en-US" dirty="0"/>
          </a:p>
        </p:txBody>
      </p:sp>
      <p:sp>
        <p:nvSpPr>
          <p:cNvPr id="3" name="Rectangle 2"/>
          <p:cNvSpPr/>
          <p:nvPr/>
        </p:nvSpPr>
        <p:spPr>
          <a:xfrm>
            <a:off x="240631" y="1562574"/>
            <a:ext cx="8809789" cy="4524316"/>
          </a:xfrm>
          <a:prstGeom prst="rect">
            <a:avLst/>
          </a:prstGeom>
        </p:spPr>
        <p:txBody>
          <a:bodyPr wrap="square">
            <a:spAutoFit/>
          </a:bodyPr>
          <a:lstStyle/>
          <a:p>
            <a:pPr algn="ctr"/>
            <a:r>
              <a:rPr lang="en-US" sz="3600" dirty="0" err="1" smtClean="0"/>
              <a:t>Johannine</a:t>
            </a:r>
            <a:r>
              <a:rPr lang="en-US" sz="3600" dirty="0" smtClean="0"/>
              <a:t> Comma (KJV and NKJV)</a:t>
            </a:r>
          </a:p>
          <a:p>
            <a:pPr algn="ctr"/>
            <a:endParaRPr lang="en-US" sz="3600" dirty="0" smtClean="0"/>
          </a:p>
          <a:p>
            <a:pPr algn="ctr"/>
            <a:r>
              <a:rPr lang="en-US" sz="3600" dirty="0" smtClean="0"/>
              <a:t>7. For there are three that bear record </a:t>
            </a:r>
            <a:r>
              <a:rPr lang="en-US" sz="3600" dirty="0" smtClean="0">
                <a:solidFill>
                  <a:srgbClr val="FF0000"/>
                </a:solidFill>
              </a:rPr>
              <a:t>in heaven, the Father, the Word, and the Holy Ghost: and these three are one.</a:t>
            </a:r>
          </a:p>
          <a:p>
            <a:pPr algn="ctr"/>
            <a:r>
              <a:rPr lang="en-US" sz="3600" dirty="0" smtClean="0">
                <a:solidFill>
                  <a:srgbClr val="FF0000"/>
                </a:solidFill>
              </a:rPr>
              <a:t>8. And there are three that bear witness in earth, </a:t>
            </a:r>
            <a:r>
              <a:rPr lang="en-US" sz="3600" dirty="0" smtClean="0"/>
              <a:t>the spirit, and the water, and the blood:</a:t>
            </a:r>
          </a:p>
          <a:p>
            <a:pPr algn="ctr"/>
            <a:r>
              <a:rPr lang="en-US" sz="3600" dirty="0" smtClean="0"/>
              <a:t>and these three agree in one.</a:t>
            </a:r>
            <a:endParaRPr lang="en-US" sz="3600" dirty="0"/>
          </a:p>
        </p:txBody>
      </p:sp>
    </p:spTree>
    <p:extLst>
      <p:ext uri="{BB962C8B-B14F-4D97-AF65-F5344CB8AC3E}">
        <p14:creationId xmlns:p14="http://schemas.microsoft.com/office/powerpoint/2010/main" val="2790296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Erasmus (1522-3</a:t>
            </a:r>
            <a:r>
              <a:rPr lang="en-US" baseline="30000" dirty="0" smtClean="0"/>
              <a:t>rd</a:t>
            </a:r>
            <a:r>
              <a:rPr lang="en-US" dirty="0" smtClean="0"/>
              <a:t> edition)</a:t>
            </a:r>
            <a:endParaRPr lang="en-US" dirty="0"/>
          </a:p>
        </p:txBody>
      </p:sp>
      <p:pic>
        <p:nvPicPr>
          <p:cNvPr id="3" name="Picture 2" descr="180px-Holbein-erasm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39" y="1804736"/>
            <a:ext cx="2925325" cy="4144211"/>
          </a:xfrm>
          <a:prstGeom prst="rect">
            <a:avLst/>
          </a:prstGeom>
        </p:spPr>
      </p:pic>
      <p:sp>
        <p:nvSpPr>
          <p:cNvPr id="5" name="Rectangle 4"/>
          <p:cNvSpPr/>
          <p:nvPr/>
        </p:nvSpPr>
        <p:spPr>
          <a:xfrm>
            <a:off x="3475789" y="1913890"/>
            <a:ext cx="5521157" cy="4401205"/>
          </a:xfrm>
          <a:prstGeom prst="rect">
            <a:avLst/>
          </a:prstGeom>
        </p:spPr>
        <p:txBody>
          <a:bodyPr wrap="square">
            <a:spAutoFit/>
          </a:bodyPr>
          <a:lstStyle/>
          <a:p>
            <a:r>
              <a:rPr lang="en-US" sz="2800" dirty="0" smtClean="0"/>
              <a:t>'Is it negligence and impiety, if I did not consult manuscripts which were simply not within my reach? I have at least assembled whatever I could assemble. Let Lee produce a Greek MS. which contains what my edition does not contain and let him show that that manuscript was within my reach. Only then can he reproach me with negligence in sacred matters.'</a:t>
            </a:r>
            <a:endParaRPr lang="en-US" sz="2800" dirty="0"/>
          </a:p>
        </p:txBody>
      </p:sp>
    </p:spTree>
    <p:extLst>
      <p:ext uri="{BB962C8B-B14F-4D97-AF65-F5344CB8AC3E}">
        <p14:creationId xmlns:p14="http://schemas.microsoft.com/office/powerpoint/2010/main" val="29094000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sp>
        <p:nvSpPr>
          <p:cNvPr id="5" name="Rectangle 4"/>
          <p:cNvSpPr/>
          <p:nvPr/>
        </p:nvSpPr>
        <p:spPr>
          <a:xfrm>
            <a:off x="2747319" y="1538902"/>
            <a:ext cx="6396681" cy="5078314"/>
          </a:xfrm>
          <a:prstGeom prst="rect">
            <a:avLst/>
          </a:prstGeom>
        </p:spPr>
        <p:txBody>
          <a:bodyPr wrap="square">
            <a:spAutoFit/>
          </a:bodyPr>
          <a:lstStyle/>
          <a:p>
            <a:r>
              <a:rPr lang="en-US" sz="3600" dirty="0" smtClean="0"/>
              <a:t>	In all the vehement universal and lasting controversy about the Trinity this text of the "three in heaven" was never once thought of. It is now in everybody’s mouth and accounted the main text for the proof and would assuredly have been so too with them, had it been in their books.</a:t>
            </a:r>
            <a:endParaRPr lang="en-US" sz="3600" dirty="0"/>
          </a:p>
        </p:txBody>
      </p:sp>
      <p:pic>
        <p:nvPicPr>
          <p:cNvPr id="6" name="Picture 5" descr="GodfreyKneller-IsaacNewton-16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3" y="1229895"/>
            <a:ext cx="2598806" cy="3569368"/>
          </a:xfrm>
          <a:prstGeom prst="rect">
            <a:avLst/>
          </a:prstGeom>
        </p:spPr>
      </p:pic>
    </p:spTree>
    <p:extLst>
      <p:ext uri="{BB962C8B-B14F-4D97-AF65-F5344CB8AC3E}">
        <p14:creationId xmlns:p14="http://schemas.microsoft.com/office/powerpoint/2010/main" val="26613801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Other Proofs</a:t>
            </a:r>
            <a:endParaRPr lang="en-US" dirty="0"/>
          </a:p>
        </p:txBody>
      </p:sp>
      <p:sp>
        <p:nvSpPr>
          <p:cNvPr id="3" name="Rectangle 2"/>
          <p:cNvSpPr/>
          <p:nvPr/>
        </p:nvSpPr>
        <p:spPr>
          <a:xfrm>
            <a:off x="307474" y="1164133"/>
            <a:ext cx="8636000" cy="5693867"/>
          </a:xfrm>
          <a:prstGeom prst="rect">
            <a:avLst/>
          </a:prstGeom>
        </p:spPr>
        <p:txBody>
          <a:bodyPr wrap="square">
            <a:spAutoFit/>
          </a:bodyPr>
          <a:lstStyle/>
          <a:p>
            <a:r>
              <a:rPr lang="en-US" sz="2800" dirty="0" smtClean="0"/>
              <a:t>All authority in heaven and on earth has been given to me. Therefore go and make disciples of all nations, baptizing them in the name of the Father and of the Son and of the Holy Spirit  ---Matthew 28:19</a:t>
            </a:r>
          </a:p>
          <a:p>
            <a:endParaRPr lang="en-US" sz="2800" dirty="0" smtClean="0"/>
          </a:p>
          <a:p>
            <a:r>
              <a:rPr lang="en-US" sz="2800" dirty="0" smtClean="0"/>
              <a:t>May the grace of the Lord Jesus Christ, and the love of God, and the fellowship of the Holy Spirit be with you all </a:t>
            </a:r>
          </a:p>
          <a:p>
            <a:r>
              <a:rPr lang="en-US" sz="2800" dirty="0" smtClean="0"/>
              <a:t>---2 Corinthians 13:14</a:t>
            </a:r>
          </a:p>
          <a:p>
            <a:endParaRPr lang="en-US" sz="2800" dirty="0" smtClean="0"/>
          </a:p>
          <a:p>
            <a:r>
              <a:rPr lang="en-US" sz="2800" dirty="0" smtClean="0"/>
              <a:t>To God’s elect...who have been chosen according to the foreknowledge of God the Father, through the sanctifying work of the Spirit, for obedience to Jesus Christ and sprinkling by his blood ---1 Peter 1:1-2</a:t>
            </a:r>
            <a:endParaRPr lang="en-US" sz="2800" dirty="0"/>
          </a:p>
        </p:txBody>
      </p:sp>
    </p:spTree>
    <p:extLst>
      <p:ext uri="{BB962C8B-B14F-4D97-AF65-F5344CB8AC3E}">
        <p14:creationId xmlns:p14="http://schemas.microsoft.com/office/powerpoint/2010/main" val="1359247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J.W. </a:t>
            </a:r>
            <a:r>
              <a:rPr lang="en-US" dirty="0" err="1" smtClean="0"/>
              <a:t>McGarvey</a:t>
            </a:r>
            <a:endParaRPr lang="en-US" dirty="0"/>
          </a:p>
        </p:txBody>
      </p:sp>
      <p:pic>
        <p:nvPicPr>
          <p:cNvPr id="4" name="Picture 3" descr="Screen Shot 2015-10-10 at 11.50.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27" y="2326105"/>
            <a:ext cx="4503556" cy="1973586"/>
          </a:xfrm>
          <a:prstGeom prst="rect">
            <a:avLst/>
          </a:prstGeom>
        </p:spPr>
      </p:pic>
      <p:pic>
        <p:nvPicPr>
          <p:cNvPr id="7" name="Picture 6" descr="Screen Shot 2015-10-10 at 11.50.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8" y="4298805"/>
            <a:ext cx="4503556" cy="1776345"/>
          </a:xfrm>
          <a:prstGeom prst="rect">
            <a:avLst/>
          </a:prstGeom>
        </p:spPr>
      </p:pic>
      <p:pic>
        <p:nvPicPr>
          <p:cNvPr id="8" name="Picture 7" descr="Screen Shot 2015-10-10 at 11.50.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684" y="2326106"/>
            <a:ext cx="4143403" cy="1313526"/>
          </a:xfrm>
          <a:prstGeom prst="rect">
            <a:avLst/>
          </a:prstGeom>
        </p:spPr>
      </p:pic>
      <p:pic>
        <p:nvPicPr>
          <p:cNvPr id="9" name="Picture 8" descr="Screen Shot 2015-10-10 at 11.51.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9683" y="3626263"/>
            <a:ext cx="4143403" cy="667079"/>
          </a:xfrm>
          <a:prstGeom prst="rect">
            <a:avLst/>
          </a:prstGeom>
        </p:spPr>
      </p:pic>
      <p:sp>
        <p:nvSpPr>
          <p:cNvPr id="10" name="TextBox 9"/>
          <p:cNvSpPr txBox="1"/>
          <p:nvPr/>
        </p:nvSpPr>
        <p:spPr>
          <a:xfrm>
            <a:off x="4959684" y="4772526"/>
            <a:ext cx="4019049" cy="461665"/>
          </a:xfrm>
          <a:prstGeom prst="rect">
            <a:avLst/>
          </a:prstGeom>
          <a:noFill/>
        </p:spPr>
        <p:txBody>
          <a:bodyPr wrap="none" rtlCol="0">
            <a:spAutoFit/>
          </a:bodyPr>
          <a:lstStyle/>
          <a:p>
            <a:r>
              <a:rPr lang="en-US" sz="2400" dirty="0" err="1" smtClean="0"/>
              <a:t>Pg</a:t>
            </a:r>
            <a:r>
              <a:rPr lang="en-US" sz="2400" dirty="0" smtClean="0"/>
              <a:t> 17. Evidences of Christianity</a:t>
            </a:r>
            <a:endParaRPr lang="en-US" sz="2400" dirty="0"/>
          </a:p>
        </p:txBody>
      </p:sp>
      <p:sp>
        <p:nvSpPr>
          <p:cNvPr id="11" name="Rectangle 10"/>
          <p:cNvSpPr/>
          <p:nvPr/>
        </p:nvSpPr>
        <p:spPr>
          <a:xfrm>
            <a:off x="56482" y="2272630"/>
            <a:ext cx="2643939" cy="240632"/>
          </a:xfrm>
          <a:prstGeom prst="rect">
            <a:avLst/>
          </a:prstGeom>
          <a:solidFill>
            <a:schemeClr val="bg2">
              <a:lumMod val="90000"/>
            </a:schemeClr>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McGarvey_190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81" y="0"/>
            <a:ext cx="2643940" cy="2547791"/>
          </a:xfrm>
          <a:prstGeom prst="rect">
            <a:avLst/>
          </a:prstGeom>
        </p:spPr>
      </p:pic>
    </p:spTree>
    <p:extLst>
      <p:ext uri="{BB962C8B-B14F-4D97-AF65-F5344CB8AC3E}">
        <p14:creationId xmlns:p14="http://schemas.microsoft.com/office/powerpoint/2010/main" val="2166632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Psalm 19:7</a:t>
            </a:r>
            <a:endParaRPr lang="en-US" sz="7200" dirty="0"/>
          </a:p>
        </p:txBody>
      </p:sp>
      <p:sp>
        <p:nvSpPr>
          <p:cNvPr id="3" name="Rectangle 2"/>
          <p:cNvSpPr/>
          <p:nvPr/>
        </p:nvSpPr>
        <p:spPr>
          <a:xfrm>
            <a:off x="1564105" y="2330466"/>
            <a:ext cx="6149474" cy="2585323"/>
          </a:xfrm>
          <a:prstGeom prst="rect">
            <a:avLst/>
          </a:prstGeom>
        </p:spPr>
        <p:txBody>
          <a:bodyPr wrap="square">
            <a:spAutoFit/>
          </a:bodyPr>
          <a:lstStyle/>
          <a:p>
            <a:pPr algn="ctr"/>
            <a:r>
              <a:rPr lang="en-US" sz="5400" dirty="0" smtClean="0"/>
              <a:t>The Word of God is perfect, converting the soul</a:t>
            </a:r>
            <a:endParaRPr lang="en-US" sz="5400" dirty="0"/>
          </a:p>
        </p:txBody>
      </p:sp>
    </p:spTree>
    <p:extLst>
      <p:ext uri="{BB962C8B-B14F-4D97-AF65-F5344CB8AC3E}">
        <p14:creationId xmlns:p14="http://schemas.microsoft.com/office/powerpoint/2010/main" val="1721713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Textual Criticism</a:t>
            </a:r>
            <a:endParaRPr lang="en-US" sz="7200" dirty="0"/>
          </a:p>
        </p:txBody>
      </p:sp>
      <p:sp>
        <p:nvSpPr>
          <p:cNvPr id="3" name="Rectangle 2"/>
          <p:cNvSpPr/>
          <p:nvPr/>
        </p:nvSpPr>
        <p:spPr>
          <a:xfrm>
            <a:off x="574842" y="2032000"/>
            <a:ext cx="8181474" cy="3416320"/>
          </a:xfrm>
          <a:prstGeom prst="rect">
            <a:avLst/>
          </a:prstGeom>
        </p:spPr>
        <p:txBody>
          <a:bodyPr wrap="square">
            <a:spAutoFit/>
          </a:bodyPr>
          <a:lstStyle/>
          <a:p>
            <a:r>
              <a:rPr lang="en-US" sz="5400" dirty="0" smtClean="0"/>
              <a:t>“the ascertainment of the true form of a literary work, as originally composed and written down by its author” </a:t>
            </a:r>
            <a:endParaRPr lang="en-US" sz="5400" dirty="0"/>
          </a:p>
        </p:txBody>
      </p:sp>
    </p:spTree>
    <p:extLst>
      <p:ext uri="{BB962C8B-B14F-4D97-AF65-F5344CB8AC3E}">
        <p14:creationId xmlns:p14="http://schemas.microsoft.com/office/powerpoint/2010/main" val="41771604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Textual Variants</a:t>
            </a:r>
            <a:endParaRPr lang="en-US" sz="6600" dirty="0"/>
          </a:p>
        </p:txBody>
      </p:sp>
      <p:sp>
        <p:nvSpPr>
          <p:cNvPr id="4" name="Rectangle 3"/>
          <p:cNvSpPr/>
          <p:nvPr/>
        </p:nvSpPr>
        <p:spPr>
          <a:xfrm>
            <a:off x="280737" y="1550737"/>
            <a:ext cx="8609263" cy="4401205"/>
          </a:xfrm>
          <a:prstGeom prst="rect">
            <a:avLst/>
          </a:prstGeom>
        </p:spPr>
        <p:txBody>
          <a:bodyPr wrap="square">
            <a:spAutoFit/>
          </a:bodyPr>
          <a:lstStyle/>
          <a:p>
            <a:r>
              <a:rPr lang="en-US" sz="4000" dirty="0" smtClean="0"/>
              <a:t>	The task of textual critics, those who study the extant manuscript evidence that attests to the text of the New Testament, is to examine textual variants (i.e., </a:t>
            </a:r>
            <a:r>
              <a:rPr lang="en-US" sz="4000" dirty="0" err="1" smtClean="0"/>
              <a:t>divergencies</a:t>
            </a:r>
            <a:r>
              <a:rPr lang="en-US" sz="4000" dirty="0" smtClean="0"/>
              <a:t> among the manuscripts) in an effort to reconstruct the original reading of the text.</a:t>
            </a:r>
            <a:endParaRPr lang="en-US" sz="4000" dirty="0"/>
          </a:p>
        </p:txBody>
      </p:sp>
    </p:spTree>
    <p:extLst>
      <p:ext uri="{BB962C8B-B14F-4D97-AF65-F5344CB8AC3E}">
        <p14:creationId xmlns:p14="http://schemas.microsoft.com/office/powerpoint/2010/main" val="297923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7088"/>
            <a:ext cx="8689473" cy="5970866"/>
          </a:xfrm>
          <a:prstGeom prst="rect">
            <a:avLst/>
          </a:prstGeom>
        </p:spPr>
        <p:txBody>
          <a:bodyPr wrap="square">
            <a:spAutoFit/>
          </a:bodyPr>
          <a:lstStyle/>
          <a:p>
            <a:endParaRPr lang="en-US" dirty="0" smtClean="0"/>
          </a:p>
          <a:p>
            <a:r>
              <a:rPr lang="en-US" sz="2800" u="sng" dirty="0" smtClean="0"/>
              <a:t>Author		    Date-Written    Time-Span		#	Accuracy </a:t>
            </a:r>
          </a:p>
          <a:p>
            <a:r>
              <a:rPr lang="en-US" sz="2800" dirty="0" smtClean="0"/>
              <a:t>Pliny				A.D. 61-113		750 </a:t>
            </a:r>
            <a:r>
              <a:rPr lang="en-US" sz="2800" dirty="0" err="1" smtClean="0"/>
              <a:t>yrs</a:t>
            </a:r>
            <a:r>
              <a:rPr lang="en-US" sz="2800" dirty="0" smtClean="0"/>
              <a:t>		7		----</a:t>
            </a:r>
          </a:p>
          <a:p>
            <a:r>
              <a:rPr lang="en-US" sz="2800" dirty="0" smtClean="0"/>
              <a:t>Plato				427-347 B.C.	 	1,200 </a:t>
            </a:r>
            <a:r>
              <a:rPr lang="en-US" sz="2800" dirty="0" err="1" smtClean="0"/>
              <a:t>yrs</a:t>
            </a:r>
            <a:r>
              <a:rPr lang="en-US" sz="2800" dirty="0" smtClean="0"/>
              <a:t>		7		----</a:t>
            </a:r>
          </a:p>
          <a:p>
            <a:r>
              <a:rPr lang="en-US" sz="2800" dirty="0" smtClean="0"/>
              <a:t>Demosthenes	4th Cent. B.C.	800 </a:t>
            </a:r>
            <a:r>
              <a:rPr lang="en-US" sz="2800" dirty="0" err="1" smtClean="0"/>
              <a:t>yrs</a:t>
            </a:r>
            <a:r>
              <a:rPr lang="en-US" sz="2800" dirty="0" smtClean="0"/>
              <a:t>		8		----</a:t>
            </a:r>
          </a:p>
          <a:p>
            <a:r>
              <a:rPr lang="en-US" sz="2800" dirty="0" smtClean="0"/>
              <a:t>Herodotus		480-425 B.C.	1,300 </a:t>
            </a:r>
            <a:r>
              <a:rPr lang="en-US" sz="2800" dirty="0" err="1" smtClean="0"/>
              <a:t>yrs</a:t>
            </a:r>
            <a:r>
              <a:rPr lang="en-US" sz="2800" dirty="0" smtClean="0"/>
              <a:t>		8		----</a:t>
            </a:r>
          </a:p>
          <a:p>
            <a:r>
              <a:rPr lang="en-US" sz="2800" dirty="0" smtClean="0"/>
              <a:t>Thucydides		460-400 B.C.	1,300 </a:t>
            </a:r>
            <a:r>
              <a:rPr lang="en-US" sz="2800" dirty="0" err="1" smtClean="0"/>
              <a:t>yrs</a:t>
            </a:r>
            <a:r>
              <a:rPr lang="en-US" sz="2800" dirty="0" smtClean="0"/>
              <a:t>		8		----</a:t>
            </a:r>
          </a:p>
          <a:p>
            <a:r>
              <a:rPr lang="en-US" sz="2800" dirty="0" smtClean="0"/>
              <a:t>Euripides			480-406 B.C.	1,300 </a:t>
            </a:r>
            <a:r>
              <a:rPr lang="en-US" sz="2800" dirty="0" err="1" smtClean="0"/>
              <a:t>yrs</a:t>
            </a:r>
            <a:r>
              <a:rPr lang="en-US" sz="2800" dirty="0" smtClean="0"/>
              <a:t>		9		----</a:t>
            </a:r>
          </a:p>
          <a:p>
            <a:r>
              <a:rPr lang="en-US" sz="2800" dirty="0" smtClean="0"/>
              <a:t>Aristophanes	450-385 B.C.	1200			10		----</a:t>
            </a:r>
          </a:p>
          <a:p>
            <a:r>
              <a:rPr lang="en-US" sz="2800" dirty="0" smtClean="0"/>
              <a:t>Caesar			100-44 B.C.		1,000			10		----</a:t>
            </a:r>
          </a:p>
          <a:p>
            <a:r>
              <a:rPr lang="en-US" sz="2800" dirty="0" smtClean="0"/>
              <a:t>Tacitus			A.D. 100			1,000 </a:t>
            </a:r>
            <a:r>
              <a:rPr lang="en-US" sz="2800" dirty="0" err="1" smtClean="0"/>
              <a:t>yrs</a:t>
            </a:r>
            <a:r>
              <a:rPr lang="en-US" sz="2800" dirty="0" smtClean="0"/>
              <a:t>		20		----</a:t>
            </a:r>
          </a:p>
          <a:p>
            <a:r>
              <a:rPr lang="en-US" sz="2800" dirty="0" smtClean="0"/>
              <a:t>Aristotle			384-322 B.C.	1,400			49		----</a:t>
            </a:r>
          </a:p>
          <a:p>
            <a:r>
              <a:rPr lang="en-US" sz="2800" dirty="0" smtClean="0"/>
              <a:t>Homer (Iliad)	900 B.C.			500		    643	     95%</a:t>
            </a:r>
          </a:p>
          <a:p>
            <a:r>
              <a:rPr lang="en-US" sz="2800" dirty="0" smtClean="0">
                <a:solidFill>
                  <a:srgbClr val="0000FF"/>
                </a:solidFill>
              </a:rPr>
              <a:t>New Testament	 A.D. 50-100	 	&lt;100 </a:t>
            </a:r>
            <a:r>
              <a:rPr lang="en-US" sz="2800" dirty="0" err="1" smtClean="0">
                <a:solidFill>
                  <a:srgbClr val="0000FF"/>
                </a:solidFill>
              </a:rPr>
              <a:t>yrs</a:t>
            </a:r>
            <a:r>
              <a:rPr lang="en-US" sz="2800" dirty="0" smtClean="0">
                <a:solidFill>
                  <a:srgbClr val="0000FF"/>
                </a:solidFill>
              </a:rPr>
              <a:t>     5795	99.5%</a:t>
            </a:r>
            <a:endParaRPr lang="en-US" sz="2800" dirty="0">
              <a:solidFill>
                <a:srgbClr val="0000FF"/>
              </a:solidFill>
            </a:endParaRPr>
          </a:p>
        </p:txBody>
      </p:sp>
    </p:spTree>
    <p:extLst>
      <p:ext uri="{BB962C8B-B14F-4D97-AF65-F5344CB8AC3E}">
        <p14:creationId xmlns:p14="http://schemas.microsoft.com/office/powerpoint/2010/main" val="2280322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8943474" cy="7173686"/>
          </a:xfrm>
          <a:prstGeom prst="rect">
            <a:avLst/>
          </a:prstGeom>
        </p:spPr>
        <p:txBody>
          <a:bodyPr wrap="square">
            <a:spAutoFit/>
          </a:bodyPr>
          <a:lstStyle/>
          <a:p>
            <a:pPr>
              <a:defRPr/>
            </a:pPr>
            <a:r>
              <a:rPr lang="en-US" sz="2800" dirty="0" smtClean="0"/>
              <a:t>	In </a:t>
            </a:r>
            <a:r>
              <a:rPr lang="en-US" sz="2800" dirty="0"/>
              <a:t>one sense, </a:t>
            </a:r>
            <a:r>
              <a:rPr lang="en-US" sz="2800" dirty="0" smtClean="0"/>
              <a:t>the work of textual critics </a:t>
            </a:r>
            <a:r>
              <a:rPr lang="en-US" sz="2800" dirty="0"/>
              <a:t>has been unnecessary, since the vast majority of textual variants involve minor matters that do not affect doctrine as it relates to one’s salvation. Even those variants that might be deemed doctrinally significant pertain to matters that are treated elsewhere in the Bible where the question of genuineness is </a:t>
            </a:r>
            <a:r>
              <a:rPr lang="en-US" sz="2800" dirty="0" smtClean="0"/>
              <a:t>un-obscured</a:t>
            </a:r>
            <a:r>
              <a:rPr lang="en-US" sz="2800" dirty="0"/>
              <a:t>. No feature of Christian doctrine is at stake. Variant readings in existing manuscripts do not alter any basic teaching of the New Testament. Textual critics have been successful in demonstrating that currently circulating New Testaments do not differ substantially from the original. When all of the textual evidence is considered, the vast majority of discordant readings have been resolved </a:t>
            </a:r>
            <a:r>
              <a:rPr lang="en-US" sz="2800" dirty="0" smtClean="0"/>
              <a:t>and one </a:t>
            </a:r>
            <a:r>
              <a:rPr lang="en-US" sz="2800" dirty="0"/>
              <a:t>is brought to the firm conviction that we have in our possession the New Testament as God intended</a:t>
            </a:r>
            <a:r>
              <a:rPr lang="en-US" sz="2800" dirty="0" smtClean="0"/>
              <a:t>. </a:t>
            </a:r>
            <a:r>
              <a:rPr lang="en-US" sz="2800" dirty="0"/>
              <a:t>(e.g., Metzger, 1978, p. 185). </a:t>
            </a:r>
          </a:p>
        </p:txBody>
      </p:sp>
    </p:spTree>
    <p:extLst>
      <p:ext uri="{BB962C8B-B14F-4D97-AF65-F5344CB8AC3E}">
        <p14:creationId xmlns:p14="http://schemas.microsoft.com/office/powerpoint/2010/main" val="26544920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8943474" cy="707886"/>
          </a:xfrm>
          <a:prstGeom prst="rect">
            <a:avLst/>
          </a:prstGeom>
        </p:spPr>
        <p:txBody>
          <a:bodyPr wrap="square">
            <a:spAutoFit/>
          </a:bodyPr>
          <a:lstStyle/>
          <a:p>
            <a:pPr algn="ctr">
              <a:defRPr/>
            </a:pPr>
            <a:r>
              <a:rPr lang="en-US" sz="4000" dirty="0" smtClean="0"/>
              <a:t>The Big 3 Uncials</a:t>
            </a:r>
            <a:endParaRPr lang="en-US" sz="4000" dirty="0"/>
          </a:p>
        </p:txBody>
      </p:sp>
      <p:pic>
        <p:nvPicPr>
          <p:cNvPr id="3" name="Picture 2" descr="Sinaiticus-640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6" y="882315"/>
            <a:ext cx="1806223" cy="1270001"/>
          </a:xfrm>
          <a:prstGeom prst="rect">
            <a:avLst/>
          </a:prstGeom>
        </p:spPr>
      </p:pic>
      <p:pic>
        <p:nvPicPr>
          <p:cNvPr id="4" name="Picture 3" descr="580px-Codex_Vaticanus_B,_2Thess._3,11-18,_Hebr._1,1-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6" y="2475056"/>
            <a:ext cx="1737894" cy="1794825"/>
          </a:xfrm>
          <a:prstGeom prst="rect">
            <a:avLst/>
          </a:prstGeom>
        </p:spPr>
      </p:pic>
      <p:pic>
        <p:nvPicPr>
          <p:cNvPr id="5" name="Picture 4" descr="alexandrinusklei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6" y="4567746"/>
            <a:ext cx="1737894" cy="2022886"/>
          </a:xfrm>
          <a:prstGeom prst="rect">
            <a:avLst/>
          </a:prstGeom>
        </p:spPr>
      </p:pic>
      <p:sp>
        <p:nvSpPr>
          <p:cNvPr id="6" name="TextBox 5"/>
          <p:cNvSpPr txBox="1"/>
          <p:nvPr/>
        </p:nvSpPr>
        <p:spPr>
          <a:xfrm>
            <a:off x="2149778" y="1049741"/>
            <a:ext cx="6268062" cy="707886"/>
          </a:xfrm>
          <a:prstGeom prst="rect">
            <a:avLst/>
          </a:prstGeom>
          <a:noFill/>
        </p:spPr>
        <p:txBody>
          <a:bodyPr wrap="none" rtlCol="0">
            <a:spAutoFit/>
          </a:bodyPr>
          <a:lstStyle/>
          <a:p>
            <a:r>
              <a:rPr lang="en-US" sz="4000" dirty="0" smtClean="0"/>
              <a:t>Codex </a:t>
            </a:r>
            <a:r>
              <a:rPr lang="en-US" sz="4000" dirty="0" err="1" smtClean="0"/>
              <a:t>Sinaiticus</a:t>
            </a:r>
            <a:r>
              <a:rPr lang="en-US" sz="4000" dirty="0" smtClean="0"/>
              <a:t>        330-360</a:t>
            </a:r>
            <a:endParaRPr lang="en-US" sz="4000" dirty="0"/>
          </a:p>
        </p:txBody>
      </p:sp>
      <p:sp>
        <p:nvSpPr>
          <p:cNvPr id="7" name="TextBox 6"/>
          <p:cNvSpPr txBox="1"/>
          <p:nvPr/>
        </p:nvSpPr>
        <p:spPr>
          <a:xfrm>
            <a:off x="2149778" y="3046983"/>
            <a:ext cx="6268563" cy="707886"/>
          </a:xfrm>
          <a:prstGeom prst="rect">
            <a:avLst/>
          </a:prstGeom>
          <a:noFill/>
        </p:spPr>
        <p:txBody>
          <a:bodyPr wrap="none" rtlCol="0">
            <a:spAutoFit/>
          </a:bodyPr>
          <a:lstStyle/>
          <a:p>
            <a:r>
              <a:rPr lang="en-US" sz="4000" dirty="0" smtClean="0"/>
              <a:t>Codex </a:t>
            </a:r>
            <a:r>
              <a:rPr lang="en-US" sz="4000" dirty="0" err="1" smtClean="0"/>
              <a:t>Vaticanus</a:t>
            </a:r>
            <a:r>
              <a:rPr lang="en-US" sz="4000" dirty="0" smtClean="0"/>
              <a:t>        325-350</a:t>
            </a:r>
            <a:endParaRPr lang="en-US" sz="4000" dirty="0"/>
          </a:p>
        </p:txBody>
      </p:sp>
      <p:sp>
        <p:nvSpPr>
          <p:cNvPr id="8" name="TextBox 7"/>
          <p:cNvSpPr txBox="1"/>
          <p:nvPr/>
        </p:nvSpPr>
        <p:spPr>
          <a:xfrm>
            <a:off x="2149778" y="5105720"/>
            <a:ext cx="6255538" cy="707886"/>
          </a:xfrm>
          <a:prstGeom prst="rect">
            <a:avLst/>
          </a:prstGeom>
          <a:noFill/>
        </p:spPr>
        <p:txBody>
          <a:bodyPr wrap="none" rtlCol="0">
            <a:spAutoFit/>
          </a:bodyPr>
          <a:lstStyle/>
          <a:p>
            <a:r>
              <a:rPr lang="en-US" sz="4000" dirty="0" smtClean="0"/>
              <a:t>Codex </a:t>
            </a:r>
            <a:r>
              <a:rPr lang="en-US" sz="4000" dirty="0" err="1" smtClean="0"/>
              <a:t>Alexandrinus</a:t>
            </a:r>
            <a:r>
              <a:rPr lang="en-US" sz="4000" dirty="0" smtClean="0"/>
              <a:t>  400-440</a:t>
            </a:r>
            <a:endParaRPr lang="en-US" sz="4000" dirty="0"/>
          </a:p>
        </p:txBody>
      </p:sp>
    </p:spTree>
    <p:extLst>
      <p:ext uri="{BB962C8B-B14F-4D97-AF65-F5344CB8AC3E}">
        <p14:creationId xmlns:p14="http://schemas.microsoft.com/office/powerpoint/2010/main" val="17013791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16:9-20</a:t>
            </a:r>
            <a:endParaRPr lang="en-US" dirty="0"/>
          </a:p>
        </p:txBody>
      </p:sp>
      <p:sp>
        <p:nvSpPr>
          <p:cNvPr id="3" name="TextBox 2"/>
          <p:cNvSpPr txBox="1"/>
          <p:nvPr/>
        </p:nvSpPr>
        <p:spPr>
          <a:xfrm>
            <a:off x="935789" y="1871579"/>
            <a:ext cx="2015270" cy="954107"/>
          </a:xfrm>
          <a:prstGeom prst="rect">
            <a:avLst/>
          </a:prstGeom>
          <a:noFill/>
        </p:spPr>
        <p:txBody>
          <a:bodyPr wrap="none" rtlCol="0">
            <a:spAutoFit/>
          </a:bodyPr>
          <a:lstStyle/>
          <a:p>
            <a:r>
              <a:rPr lang="en-US" sz="2800" dirty="0" smtClean="0"/>
              <a:t>1.) Inclusion</a:t>
            </a:r>
          </a:p>
          <a:p>
            <a:r>
              <a:rPr lang="en-US" sz="2800" dirty="0" smtClean="0"/>
              <a:t>2.) Omission</a:t>
            </a:r>
          </a:p>
        </p:txBody>
      </p:sp>
      <p:sp>
        <p:nvSpPr>
          <p:cNvPr id="4" name="Rectangle 3"/>
          <p:cNvSpPr/>
          <p:nvPr/>
        </p:nvSpPr>
        <p:spPr>
          <a:xfrm>
            <a:off x="935789" y="2723081"/>
            <a:ext cx="7045157" cy="3539431"/>
          </a:xfrm>
          <a:prstGeom prst="rect">
            <a:avLst/>
          </a:prstGeom>
        </p:spPr>
        <p:txBody>
          <a:bodyPr wrap="square">
            <a:spAutoFit/>
          </a:bodyPr>
          <a:lstStyle/>
          <a:p>
            <a:r>
              <a:rPr lang="en-US" sz="2800" dirty="0" smtClean="0"/>
              <a:t>3.) the inclusion of 16:9-20 with the insertion of an additional statement between verse 8 and verse 9 that reads: </a:t>
            </a:r>
            <a:r>
              <a:rPr lang="en-US" sz="2800" b="1" dirty="0" smtClean="0"/>
              <a:t>“But they reported briefly to Peter and those with him all that they had been told. And after this Jesus himself sent out by means of them, from east to west, the sacred and imperishable proclamation of eternal salvation”</a:t>
            </a:r>
            <a:endParaRPr lang="en-US" sz="2800" b="1" dirty="0"/>
          </a:p>
        </p:txBody>
      </p:sp>
    </p:spTree>
    <p:extLst>
      <p:ext uri="{BB962C8B-B14F-4D97-AF65-F5344CB8AC3E}">
        <p14:creationId xmlns:p14="http://schemas.microsoft.com/office/powerpoint/2010/main" val="20536021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16:9-20</a:t>
            </a:r>
            <a:endParaRPr lang="en-US" dirty="0"/>
          </a:p>
        </p:txBody>
      </p:sp>
      <p:sp>
        <p:nvSpPr>
          <p:cNvPr id="5" name="Rectangle 4"/>
          <p:cNvSpPr/>
          <p:nvPr/>
        </p:nvSpPr>
        <p:spPr>
          <a:xfrm>
            <a:off x="-1" y="1486607"/>
            <a:ext cx="8996947" cy="4893647"/>
          </a:xfrm>
          <a:prstGeom prst="rect">
            <a:avLst/>
          </a:prstGeom>
        </p:spPr>
        <p:txBody>
          <a:bodyPr wrap="square">
            <a:spAutoFit/>
          </a:bodyPr>
          <a:lstStyle/>
          <a:p>
            <a:r>
              <a:rPr lang="en-US" sz="2400" dirty="0" smtClean="0"/>
              <a:t>4.) the inclusion of 16:9-20 with the insertion of an additional statement between verses 14 and 15 which reads:</a:t>
            </a:r>
          </a:p>
          <a:p>
            <a:endParaRPr lang="en-US" sz="2400" dirty="0" smtClean="0"/>
          </a:p>
          <a:p>
            <a:r>
              <a:rPr lang="en-US" sz="2400" dirty="0" smtClean="0"/>
              <a:t>And they excused themselves, saying, “This age of lawlessness and unbelief is under Satan, who does not allow the truth and power of God to prevail over the unclean things of the spirits [or, does not allow what lies under the unclean spirits to understand the truth and power of God]. Therefore reveal thy righteousness now”—thus they spoke to Christ. And Christ replied to them, “The term of years of Satan’s power has been fulfilled, but other terrible things draw near. And for those who have sinned I was delivered over to death, that they may return to the truth and sin no more, in order that they may inherit the spiritual and incorruptible glory of righteousness which is in heaven.”</a:t>
            </a:r>
            <a:endParaRPr lang="en-US" sz="2400" dirty="0"/>
          </a:p>
        </p:txBody>
      </p:sp>
    </p:spTree>
    <p:extLst>
      <p:ext uri="{BB962C8B-B14F-4D97-AF65-F5344CB8AC3E}">
        <p14:creationId xmlns:p14="http://schemas.microsoft.com/office/powerpoint/2010/main" val="1466555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NIV</a:t>
            </a:r>
            <a:endParaRPr lang="en-US" sz="3200" dirty="0"/>
          </a:p>
        </p:txBody>
      </p:sp>
      <p:sp>
        <p:nvSpPr>
          <p:cNvPr id="5" name="Rectangle 4"/>
          <p:cNvSpPr/>
          <p:nvPr/>
        </p:nvSpPr>
        <p:spPr>
          <a:xfrm>
            <a:off x="0" y="1371600"/>
            <a:ext cx="8996947" cy="1077218"/>
          </a:xfrm>
          <a:prstGeom prst="rect">
            <a:avLst/>
          </a:prstGeom>
        </p:spPr>
        <p:txBody>
          <a:bodyPr wrap="square">
            <a:spAutoFit/>
          </a:bodyPr>
          <a:lstStyle/>
          <a:p>
            <a:pPr algn="ctr"/>
            <a:r>
              <a:rPr lang="en-US" sz="3200" dirty="0" smtClean="0"/>
              <a:t>[The earliest manuscripts and some other ancient witnesses do not have Mark 16:9-20]</a:t>
            </a:r>
            <a:endParaRPr lang="en-US" sz="3200" dirty="0"/>
          </a:p>
        </p:txBody>
      </p:sp>
      <p:sp>
        <p:nvSpPr>
          <p:cNvPr id="3" name="Rectangle 2"/>
          <p:cNvSpPr/>
          <p:nvPr/>
        </p:nvSpPr>
        <p:spPr>
          <a:xfrm>
            <a:off x="200526" y="3329849"/>
            <a:ext cx="8796421" cy="2554545"/>
          </a:xfrm>
          <a:prstGeom prst="rect">
            <a:avLst/>
          </a:prstGeom>
        </p:spPr>
        <p:txBody>
          <a:bodyPr wrap="square">
            <a:spAutoFit/>
          </a:bodyPr>
          <a:lstStyle/>
          <a:p>
            <a:pPr algn="ctr"/>
            <a:r>
              <a:rPr lang="en-US" sz="3200" dirty="0" smtClean="0"/>
              <a:t>NKJV</a:t>
            </a:r>
          </a:p>
          <a:p>
            <a:pPr algn="ctr"/>
            <a:r>
              <a:rPr lang="en-US" sz="3200" dirty="0" smtClean="0"/>
              <a:t>Verses 9–20 are bracketed in NU-Text as not original. They are lacking in Codex </a:t>
            </a:r>
            <a:r>
              <a:rPr lang="en-US" sz="3200" dirty="0" err="1" smtClean="0"/>
              <a:t>Sinaiticus</a:t>
            </a:r>
            <a:r>
              <a:rPr lang="en-US" sz="3200" dirty="0" smtClean="0"/>
              <a:t> and Codex </a:t>
            </a:r>
            <a:r>
              <a:rPr lang="en-US" sz="3200" dirty="0" err="1" smtClean="0"/>
              <a:t>Vaticanus</a:t>
            </a:r>
            <a:r>
              <a:rPr lang="en-US" sz="3200" dirty="0" smtClean="0"/>
              <a:t>, although nearly all other manuscripts of Mark contain them.</a:t>
            </a:r>
            <a:endParaRPr lang="en-US" sz="3200" dirty="0"/>
          </a:p>
        </p:txBody>
      </p:sp>
    </p:spTree>
    <p:extLst>
      <p:ext uri="{BB962C8B-B14F-4D97-AF65-F5344CB8AC3E}">
        <p14:creationId xmlns:p14="http://schemas.microsoft.com/office/powerpoint/2010/main" val="40409071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451</TotalTime>
  <Words>1589</Words>
  <Application>Microsoft Macintosh PowerPoint</Application>
  <PresentationFormat>On-screen Show (4:3)</PresentationFormat>
  <Paragraphs>112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Inkwell</vt:lpstr>
      <vt:lpstr>Textual Criticism</vt:lpstr>
      <vt:lpstr>Textual Criticism</vt:lpstr>
      <vt:lpstr>Textual Variants</vt:lpstr>
      <vt:lpstr>PowerPoint Presentation</vt:lpstr>
      <vt:lpstr>PowerPoint Presentation</vt:lpstr>
      <vt:lpstr>PowerPoint Presentation</vt:lpstr>
      <vt:lpstr>Mark 16:9-20</vt:lpstr>
      <vt:lpstr>Mark 16:9-20</vt:lpstr>
      <vt:lpstr>NIV</vt:lpstr>
      <vt:lpstr>Sinaiticus &amp; Vaticanus</vt:lpstr>
      <vt:lpstr>Irrelevance due to Other References</vt:lpstr>
      <vt:lpstr>I John 5:7-8 </vt:lpstr>
      <vt:lpstr>Erasmus (1522-3rd edition)</vt:lpstr>
      <vt:lpstr>Isaac Newton</vt:lpstr>
      <vt:lpstr>Other Proofs</vt:lpstr>
      <vt:lpstr>J.W. McGarvey</vt:lpstr>
      <vt:lpstr>Psalm 19:7</vt:lpstr>
    </vt:vector>
  </TitlesOfParts>
  <Company>UCSD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Textual Criticism</dc:title>
  <dc:creator>TechComm</dc:creator>
  <cp:lastModifiedBy>TechComm</cp:lastModifiedBy>
  <cp:revision>32</cp:revision>
  <cp:lastPrinted>2015-10-11T13:15:51Z</cp:lastPrinted>
  <dcterms:created xsi:type="dcterms:W3CDTF">2015-10-10T23:41:23Z</dcterms:created>
  <dcterms:modified xsi:type="dcterms:W3CDTF">2015-10-11T13:54:26Z</dcterms:modified>
</cp:coreProperties>
</file>